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78" r:id="rId28"/>
    <p:sldId id="284" r:id="rId29"/>
    <p:sldId id="30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embeddedFontLs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Play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GhFY+jJp8sycPgaT419GvwyqQ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şlık Slaydı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23" name="Google Shape;23;p50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50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50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50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50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zılı Panoramik Resim">
  <p:cSld name="Yazılı Panoramik Resi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9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1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9" name="Google Shape;99;p61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0" name="Google Shape;100;p6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2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2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3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3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0" name="Google Shape;110;p63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6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14" name="Google Shape;114;p6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5" name="Google Shape;115;p63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4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9" name="Google Shape;119;p64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6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5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6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6" name="Google Shape;126;p6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6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6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2" name="Google Shape;132;p6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3" name="Google Shape;53;p5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7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8" name="Google Shape;68;p57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8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5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9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" name="Google Shape;7;p49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49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49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49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49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4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4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0" name="Google Shape;140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141;p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5" name="Google Shape;14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subTitle" idx="1"/>
          </p:nvPr>
        </p:nvSpPr>
        <p:spPr>
          <a:xfrm>
            <a:off x="684212" y="685800"/>
            <a:ext cx="4754563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</a:pPr>
            <a:r>
              <a:rPr lang="tr-TR" sz="1800" b="0" i="0" u="none" strike="noStrike" dirty="0">
                <a:solidFill>
                  <a:schemeClr val="lt1"/>
                </a:solidFill>
              </a:rPr>
              <a:t>	</a:t>
            </a:r>
            <a:r>
              <a:rPr lang="tr-TR" sz="1800" b="0" i="0" u="none" strike="noStrike" dirty="0">
                <a:solidFill>
                  <a:schemeClr val="lt1"/>
                </a:solidFill>
                <a:latin typeface="+mn-lt"/>
              </a:rPr>
              <a:t>Section 1 – Group 8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</a:pPr>
            <a:endParaRPr sz="1800" b="0" i="0" u="none" strike="noStrike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</a:pPr>
            <a:r>
              <a:rPr lang="tr-TR" sz="1800" b="0" i="0" u="none" strike="noStrike" dirty="0">
                <a:solidFill>
                  <a:schemeClr val="lt1"/>
                </a:solidFill>
                <a:latin typeface="+mn-lt"/>
              </a:rPr>
              <a:t>Hasan Basri Karslıoğlu 20210601033      </a:t>
            </a:r>
            <a:endParaRPr sz="1800" b="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</a:pPr>
            <a:r>
              <a:rPr lang="tr-TR" sz="1800" b="0" i="0" u="none" strike="noStrike" dirty="0">
                <a:solidFill>
                  <a:schemeClr val="lt1"/>
                </a:solidFill>
                <a:latin typeface="+mn-lt"/>
              </a:rPr>
              <a:t>Mehmet Bora Böcekoğlu 20220601010 </a:t>
            </a:r>
            <a:endParaRPr sz="1800" b="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</a:pPr>
            <a:r>
              <a:rPr lang="tr-TR" sz="1800" b="0" i="0" u="none" strike="noStrike" dirty="0">
                <a:solidFill>
                  <a:schemeClr val="lt1"/>
                </a:solidFill>
                <a:latin typeface="+mn-lt"/>
              </a:rPr>
              <a:t>Hüseyin Yontar 20210601067                  </a:t>
            </a:r>
            <a:endParaRPr sz="1800" b="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</a:pPr>
            <a:r>
              <a:rPr lang="tr-TR" sz="1800" b="0" i="0" u="none" strike="noStrike" dirty="0">
                <a:solidFill>
                  <a:schemeClr val="lt1"/>
                </a:solidFill>
                <a:latin typeface="+mn-lt"/>
              </a:rPr>
              <a:t>Yekta Kağan Cananoğlu 20210601013    </a:t>
            </a:r>
            <a:endParaRPr sz="1800" b="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</a:pPr>
            <a:r>
              <a:rPr lang="tr-TR" sz="1800" b="0" i="0" u="none" strike="noStrike" dirty="0">
                <a:solidFill>
                  <a:schemeClr val="lt1"/>
                </a:solidFill>
                <a:latin typeface="+mn-lt"/>
              </a:rPr>
              <a:t>Okan Özyürekli 20220601054</a:t>
            </a:r>
            <a:endParaRPr sz="1800" b="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6103971" y="0"/>
            <a:ext cx="4657345" cy="6858000"/>
          </a:xfrm>
          <a:prstGeom prst="rect">
            <a:avLst/>
          </a:prstGeom>
          <a:solidFill>
            <a:srgbClr val="0F48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ctrTitle"/>
          </p:nvPr>
        </p:nvSpPr>
        <p:spPr>
          <a:xfrm>
            <a:off x="6296369" y="685800"/>
            <a:ext cx="4401528" cy="530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tr-TR" sz="4000" dirty="0">
                <a:latin typeface="+mj-lt"/>
              </a:rPr>
              <a:t>TRUE POSTURE</a:t>
            </a:r>
            <a:endParaRPr sz="6000" dirty="0">
              <a:latin typeface="+mj-lt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rgbClr val="09304A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0" name="Google Shape;150;p1"/>
          <p:cNvGrpSpPr/>
          <p:nvPr/>
        </p:nvGrpSpPr>
        <p:grpSpPr>
          <a:xfrm>
            <a:off x="10769288" y="3770390"/>
            <a:ext cx="1419541" cy="1660354"/>
            <a:chOff x="10292292" y="2963333"/>
            <a:chExt cx="1896535" cy="2218267"/>
          </a:xfrm>
        </p:grpSpPr>
        <p:cxnSp>
          <p:nvCxnSpPr>
            <p:cNvPr id="151" name="Google Shape;151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1"/>
            <p:cNvCxnSpPr/>
            <p:nvPr/>
          </p:nvCxnSpPr>
          <p:spPr>
            <a:xfrm flipH="1">
              <a:off x="10292292" y="3190344"/>
              <a:ext cx="1896535" cy="1896533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10" descr="Person holding a puzzle piece"/>
          <p:cNvPicPr preferRelativeResize="0"/>
          <p:nvPr/>
        </p:nvPicPr>
        <p:blipFill rotWithShape="1">
          <a:blip r:embed="rId3">
            <a:alphaModFix/>
          </a:blip>
          <a:srcRect l="32864" r="32539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>
            <a:spLocks noGrp="1"/>
          </p:cNvSpPr>
          <p:nvPr>
            <p:ph type="body" idx="1"/>
          </p:nvPr>
        </p:nvSpPr>
        <p:spPr>
          <a:xfrm>
            <a:off x="3917293" y="2068511"/>
            <a:ext cx="6626072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Team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Competencies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Training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  <a:latin typeface="+mn-lt"/>
              </a:rPr>
              <a:t>	Project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team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must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communicate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efficiently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Legal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Regulatory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Compliance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  <a:latin typeface="+mn-lt"/>
              </a:rPr>
              <a:t>	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must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be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reliable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dirty="0" err="1">
                <a:solidFill>
                  <a:schemeClr val="tx1"/>
                </a:solidFill>
                <a:latin typeface="+mn-lt"/>
              </a:rPr>
              <a:t>Adaptable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Approach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  <a:latin typeface="+mn-lt"/>
              </a:rPr>
              <a:t>	Project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must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be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adaptable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customer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needs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240" name="Google Shape;240;p10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1" name="Google Shape;241;p1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1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1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1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1" name="Google Shape;251;p11" descr="Computer script on a screen"/>
          <p:cNvPicPr preferRelativeResize="0"/>
          <p:nvPr/>
        </p:nvPicPr>
        <p:blipFill rotWithShape="1">
          <a:blip r:embed="rId3">
            <a:alphaModFix amt="25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SOFTWARE PROCCESS</a:t>
            </a:r>
            <a:endParaRPr sz="3200" b="1" dirty="0">
              <a:latin typeface="+mj-lt"/>
            </a:endParaRPr>
          </a:p>
        </p:txBody>
      </p:sp>
      <p:sp>
        <p:nvSpPr>
          <p:cNvPr id="253" name="Google Shape;253;p1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sz="1800" b="1" dirty="0">
                <a:solidFill>
                  <a:schemeClr val="lt1"/>
                </a:solidFill>
                <a:latin typeface="+mn-lt"/>
              </a:rPr>
              <a:t>Software Process Name: </a:t>
            </a:r>
            <a:r>
              <a:rPr lang="tr-TR" sz="1800" dirty="0">
                <a:solidFill>
                  <a:schemeClr val="lt1"/>
                </a:solidFill>
                <a:latin typeface="+mn-lt"/>
              </a:rPr>
              <a:t>Agile Model (with Scrum Framework)</a:t>
            </a:r>
            <a:endParaRPr sz="1800" dirty="0"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sz="1800" b="1" dirty="0">
                <a:solidFill>
                  <a:schemeClr val="lt1"/>
                </a:solidFill>
                <a:latin typeface="+mn-lt"/>
              </a:rPr>
              <a:t>Software Process Description:</a:t>
            </a:r>
            <a:endParaRPr sz="1800" b="1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lt1"/>
                </a:solidFill>
                <a:latin typeface="+mn-lt"/>
              </a:rPr>
              <a:t>	Scrum is a lightweight framework that encourages teamwork and flexibility. Scrum can be applied to both project management and development.</a:t>
            </a:r>
            <a:endParaRPr sz="1800" dirty="0"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254" name="Google Shape;254;p1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5" name="Google Shape;255;p1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1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1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2" descr="Sphere of mesh and nodes"/>
          <p:cNvPicPr preferRelativeResize="0"/>
          <p:nvPr/>
        </p:nvPicPr>
        <p:blipFill rotWithShape="1">
          <a:blip r:embed="rId3">
            <a:alphaModFix amt="35000"/>
          </a:blip>
          <a:srcRect t="2677" b="2232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sz="3200" b="1" dirty="0">
                <a:latin typeface="+mj-lt"/>
                <a:ea typeface="Play"/>
                <a:cs typeface="Play"/>
                <a:sym typeface="Play"/>
              </a:rPr>
              <a:t>SOFTWARE PROCESS MODEL</a:t>
            </a:r>
            <a:endParaRPr sz="3200" b="1" dirty="0">
              <a:latin typeface="+mj-lt"/>
            </a:endParaRPr>
          </a:p>
        </p:txBody>
      </p:sp>
      <p:sp>
        <p:nvSpPr>
          <p:cNvPr id="267" name="Google Shape;267;p1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tr-TR" sz="1800" b="1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After the creation of the product backlog, sprints will be divided into eight parts:</a:t>
            </a:r>
            <a:endParaRPr sz="1800" dirty="0">
              <a:latin typeface="+mn-lt"/>
            </a:endParaRPr>
          </a:p>
          <a:p>
            <a:pPr marL="285750" lvl="0" indent="-1943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1800" b="1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Image Processing and Its Algorithm Design</a:t>
            </a:r>
            <a:endParaRPr sz="18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Database Design for User Data and User’s Progress</a:t>
            </a:r>
            <a:endParaRPr sz="18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Design and Registration System</a:t>
            </a:r>
            <a:endParaRPr sz="18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Cloud Computing for Premium Members</a:t>
            </a:r>
            <a:endParaRPr sz="18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Area Selection and Posture Correctness</a:t>
            </a:r>
            <a:endParaRPr sz="18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Progress Tracking</a:t>
            </a:r>
            <a:endParaRPr sz="18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Debugging</a:t>
            </a:r>
            <a:endParaRPr sz="1800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dirty="0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rPr>
              <a:t>Releasing</a:t>
            </a:r>
            <a:endParaRPr sz="1800" dirty="0"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dirty="0">
                <a:latin typeface="Play"/>
                <a:ea typeface="Play"/>
                <a:cs typeface="Play"/>
                <a:sym typeface="Play"/>
              </a:rPr>
              <a:t>SOFTWARE PROCESS MODEL</a:t>
            </a:r>
            <a:endParaRPr dirty="0"/>
          </a:p>
        </p:txBody>
      </p:sp>
      <p:grpSp>
        <p:nvGrpSpPr>
          <p:cNvPr id="274" name="Google Shape;274;p13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5" name="Google Shape;275;p1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1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1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0" name="Google Shape;280;p13"/>
          <p:cNvSpPr txBox="1">
            <a:spLocks noGrp="1"/>
          </p:cNvSpPr>
          <p:nvPr>
            <p:ph type="body" idx="1"/>
          </p:nvPr>
        </p:nvSpPr>
        <p:spPr>
          <a:xfrm>
            <a:off x="684212" y="2068511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bg1"/>
                </a:solidFill>
                <a:latin typeface="+mn-lt"/>
              </a:rPr>
              <a:t>1) Image Processing and Its Algorithm Design</a:t>
            </a:r>
            <a:endParaRPr b="1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bg1"/>
                </a:solidFill>
                <a:latin typeface="+mn-lt"/>
              </a:rPr>
              <a:t>	</a:t>
            </a:r>
            <a:r>
              <a:rPr lang="tr-TR" b="1" dirty="0">
                <a:solidFill>
                  <a:schemeClr val="bg1"/>
                </a:solidFill>
                <a:latin typeface="+mn-lt"/>
              </a:rPr>
              <a:t>Duration: </a:t>
            </a:r>
            <a:r>
              <a:rPr lang="tr-TR" dirty="0">
                <a:solidFill>
                  <a:schemeClr val="bg1"/>
                </a:solidFill>
                <a:latin typeface="+mn-lt"/>
              </a:rPr>
              <a:t>4 weeks</a:t>
            </a:r>
            <a:endParaRPr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bg1"/>
                </a:solidFill>
                <a:latin typeface="+mn-lt"/>
              </a:rPr>
              <a:t>	</a:t>
            </a:r>
            <a:r>
              <a:rPr lang="tr-TR" dirty="0">
                <a:solidFill>
                  <a:schemeClr val="bg1"/>
                </a:solidFill>
                <a:latin typeface="+mn-lt"/>
              </a:rPr>
              <a:t>The team members will work on image processing for the 		user’s workout video.</a:t>
            </a:r>
            <a:endParaRPr dirty="0">
              <a:solidFill>
                <a:schemeClr val="bg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bg1"/>
                </a:solidFill>
                <a:latin typeface="+mn-lt"/>
              </a:rPr>
              <a:t>2) Database Design for User Data and User’s Progress</a:t>
            </a:r>
            <a:endParaRPr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bg1"/>
                </a:solidFill>
                <a:latin typeface="+mn-lt"/>
              </a:rPr>
              <a:t>	Duration: 2 weeks</a:t>
            </a:r>
            <a:endParaRPr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bg1"/>
                </a:solidFill>
                <a:latin typeface="+mn-lt"/>
              </a:rPr>
              <a:t>	The database will be created for the user’s data and 			</a:t>
            </a:r>
            <a:r>
              <a:rPr lang="tr-TR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progress.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3016866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sz="3200" b="1" dirty="0">
                <a:latin typeface="+mj-lt"/>
                <a:ea typeface="Play"/>
                <a:cs typeface="Play"/>
                <a:sym typeface="Play"/>
              </a:rPr>
              <a:t>SOFTWARE PROCESS MODEL</a:t>
            </a:r>
            <a:endParaRPr sz="3200" b="1" dirty="0">
              <a:latin typeface="+mj-lt"/>
            </a:endParaRPr>
          </a:p>
        </p:txBody>
      </p:sp>
      <p:grpSp>
        <p:nvGrpSpPr>
          <p:cNvPr id="286" name="Google Shape;286;p14"/>
          <p:cNvGrpSpPr/>
          <p:nvPr/>
        </p:nvGrpSpPr>
        <p:grpSpPr>
          <a:xfrm>
            <a:off x="1757694" y="1259638"/>
            <a:ext cx="8533476" cy="2823191"/>
            <a:chOff x="461" y="396037"/>
            <a:chExt cx="8533476" cy="2823191"/>
          </a:xfrm>
        </p:grpSpPr>
        <p:sp>
          <p:nvSpPr>
            <p:cNvPr id="287" name="Google Shape;287;p14"/>
            <p:cNvSpPr/>
            <p:nvPr/>
          </p:nvSpPr>
          <p:spPr>
            <a:xfrm>
              <a:off x="1275578" y="396037"/>
              <a:ext cx="1373203" cy="137320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461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461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tr-TR" sz="2000" b="1" i="0" u="none" strike="noStrike" cap="none" dirty="0">
                  <a:solidFill>
                    <a:schemeClr val="tx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3) Design and Registration System</a:t>
              </a:r>
              <a:endParaRPr sz="1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61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 txBox="1"/>
            <p:nvPr/>
          </p:nvSpPr>
          <p:spPr>
            <a:xfrm>
              <a:off x="461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Duration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: 2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weeks</a:t>
              </a:r>
              <a:endParaRPr sz="180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registration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screen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will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be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designed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and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check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user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information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on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database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1300" b="0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885617" y="396037"/>
              <a:ext cx="1373203" cy="13732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610500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 txBox="1"/>
            <p:nvPr/>
          </p:nvSpPr>
          <p:spPr>
            <a:xfrm>
              <a:off x="4610500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tr-TR" sz="2000" b="1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4) Cloud Computing </a:t>
              </a:r>
              <a:r>
                <a:rPr lang="tr-TR" sz="2000" b="1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for</a:t>
              </a:r>
              <a:r>
                <a:rPr lang="tr-TR" sz="2000" b="1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Premium </a:t>
              </a:r>
              <a:r>
                <a:rPr lang="tr-TR" sz="2000" b="1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Members</a:t>
              </a:r>
              <a:endParaRPr sz="16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10500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4610500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Duration:3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weeks</a:t>
              </a:r>
              <a:endParaRPr sz="180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team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will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create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a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cloud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computing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system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for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users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with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outdated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800" b="0" i="0" u="none" strike="noStrike" cap="none" dirty="0" err="1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devices</a:t>
              </a:r>
              <a:r>
                <a:rPr lang="tr-TR" sz="1800" b="0" i="0" u="none" strike="noStrike" cap="none" dirty="0">
                  <a:solidFill>
                    <a:schemeClr val="tx1"/>
                  </a:solidFill>
                  <a:latin typeface="+mn-lt"/>
                  <a:ea typeface="Century Gothic"/>
                  <a:cs typeface="Century Gothic"/>
                  <a:sym typeface="Century Gothic"/>
                </a:rPr>
                <a:t>.</a:t>
              </a:r>
              <a:endParaRPr sz="1800" b="0" i="0" u="none" strike="noStrike" cap="none" dirty="0">
                <a:solidFill>
                  <a:schemeClr val="tx1"/>
                </a:solidFill>
                <a:latin typeface="+mn-lt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1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sz="3200" b="1" dirty="0">
                <a:latin typeface="+mj-lt"/>
                <a:ea typeface="Play"/>
                <a:cs typeface="Play"/>
                <a:sym typeface="Play"/>
              </a:rPr>
              <a:t>SOFTWARE PROCESS MODEL</a:t>
            </a:r>
            <a:endParaRPr sz="3200" b="1" dirty="0">
              <a:latin typeface="+mj-lt"/>
            </a:endParaRPr>
          </a:p>
        </p:txBody>
      </p:sp>
      <p:sp>
        <p:nvSpPr>
          <p:cNvPr id="303" name="Google Shape;303;p15"/>
          <p:cNvSpPr txBox="1">
            <a:spLocks noGrp="1"/>
          </p:cNvSpPr>
          <p:nvPr>
            <p:ph type="body" idx="1"/>
          </p:nvPr>
        </p:nvSpPr>
        <p:spPr>
          <a:xfrm>
            <a:off x="776139" y="904979"/>
            <a:ext cx="7201259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5)</a:t>
            </a:r>
            <a:r>
              <a:rPr lang="tr-TR" b="1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Area</a:t>
            </a: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Selection</a:t>
            </a: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and</a:t>
            </a: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Posture</a:t>
            </a: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Correctness</a:t>
            </a:r>
            <a:endParaRPr b="1" dirty="0">
              <a:latin typeface="+mn-lt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Duration:2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weeks</a:t>
            </a:r>
            <a:endParaRPr dirty="0">
              <a:latin typeface="+mn-lt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The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target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area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selection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part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will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be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created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36000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6)</a:t>
            </a:r>
            <a:r>
              <a:rPr lang="tr-TR" b="1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Progress</a:t>
            </a:r>
            <a:r>
              <a:rPr lang="tr-TR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Tracking</a:t>
            </a:r>
            <a:endParaRPr b="1" dirty="0">
              <a:latin typeface="+mn-lt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Duration:1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week</a:t>
            </a:r>
            <a:endParaRPr dirty="0">
              <a:latin typeface="+mn-lt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The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team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will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create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a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progress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tracking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section</a:t>
            </a:r>
            <a:r>
              <a:rPr lang="tr-TR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304" name="Google Shape;304;p15" descr="Hede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504" y="1054101"/>
            <a:ext cx="3185108" cy="3185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5"/>
          <p:cNvGrpSpPr/>
          <p:nvPr/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306" name="Google Shape;306;p15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p15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p15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p15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15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sz="3200" b="1" dirty="0">
                <a:latin typeface="+mj-lt"/>
                <a:ea typeface="Play"/>
                <a:cs typeface="Play"/>
                <a:sym typeface="Play"/>
              </a:rPr>
              <a:t>SOFTWARE PROCESS MODEL</a:t>
            </a:r>
            <a:endParaRPr sz="3200" b="1" dirty="0">
              <a:latin typeface="+mj-lt"/>
            </a:endParaRPr>
          </a:p>
        </p:txBody>
      </p:sp>
      <p:sp>
        <p:nvSpPr>
          <p:cNvPr id="317" name="Google Shape;317;p16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7201259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</a:t>
            </a:r>
            <a:r>
              <a:rPr lang="tr-TR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Duration:1 week</a:t>
            </a:r>
            <a:endParaRPr dirty="0"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will focus on enhancing and debugging the app.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720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8) Release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Duration:1 week</a:t>
            </a:r>
            <a:endParaRPr dirty="0"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will complete the final preparations for the app's launch.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18" name="Google Shape;318;p16" descr="Kum Saati Bitt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504" y="1054101"/>
            <a:ext cx="3185108" cy="3185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6"/>
          <p:cNvGrpSpPr/>
          <p:nvPr/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320" name="Google Shape;320;p16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1" name="Google Shape;321;p16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" name="Google Shape;322;p16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16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" name="Google Shape;324;p16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sz="3200" b="1" dirty="0">
                <a:latin typeface="+mn-lt"/>
                <a:ea typeface="Play"/>
                <a:cs typeface="Play"/>
                <a:sym typeface="Play"/>
              </a:rPr>
              <a:t>REASONS TO CHOOSE THIS MODEL</a:t>
            </a:r>
            <a:endParaRPr sz="3200" b="1" dirty="0">
              <a:latin typeface="+mn-lt"/>
            </a:endParaRPr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6383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Reduced</a:t>
            </a: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Risk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Continuous</a:t>
            </a: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Improvement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Faster</a:t>
            </a: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Delivery </a:t>
            </a: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to</a:t>
            </a: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Market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Transparency</a:t>
            </a: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and</a:t>
            </a: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Stakeholders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tr-TR" sz="3200" dirty="0">
                <a:latin typeface="+mn-lt"/>
                <a:ea typeface="Arial"/>
                <a:cs typeface="Arial"/>
                <a:sym typeface="Arial"/>
              </a:rPr>
              <a:t>SOFTWARE MEASUREMENTS</a:t>
            </a:r>
            <a:endParaRPr sz="3200" dirty="0">
              <a:latin typeface="+mn-lt"/>
            </a:endParaRPr>
          </a:p>
        </p:txBody>
      </p:sp>
      <p:sp>
        <p:nvSpPr>
          <p:cNvPr id="336" name="Google Shape;336;p18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tr-TR" b="1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Questions and identified measurements</a:t>
            </a:r>
            <a:endParaRPr b="1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SzPts val="2240"/>
              <a:buNone/>
            </a:pPr>
            <a:endParaRPr sz="28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much space does the application take?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much code has been reused?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stable does cloud computing work?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many times has the code been modified or deleted?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many hours are spent for each sprint while developing this project?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smoothly does the application work?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 dirty="0"/>
          </a:p>
        </p:txBody>
      </p:sp>
      <p:sp>
        <p:nvSpPr>
          <p:cNvPr id="342" name="Google Shape;342;p1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Questions and identified measurements</a:t>
            </a:r>
            <a:endParaRPr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SzPts val="2240"/>
              <a:buNone/>
            </a:pPr>
            <a:endParaRPr sz="1800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Is the application easy to use?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How many people have worked on this project?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What was the total cost of the project?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How accurately does the application detect the user's posture?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What is the size of the project's database?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How high is the source utilization during peak usage?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n-lt"/>
              </a:rPr>
              <a:t>OVERVIEW</a:t>
            </a:r>
            <a:endParaRPr sz="3200" b="1" dirty="0">
              <a:latin typeface="+mn-lt"/>
            </a:endParaRPr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7493137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1. About Project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2. Project Requirements</a:t>
            </a:r>
            <a:endParaRPr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3. Process Model</a:t>
            </a:r>
            <a:endParaRPr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4. Project Measurements</a:t>
            </a:r>
            <a:endParaRPr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5. Project Tools</a:t>
            </a:r>
            <a:endParaRPr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6. Stakeholders and Risks</a:t>
            </a:r>
            <a:endParaRPr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7. Needs and Schedule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+mn-lt"/>
              </a:rPr>
              <a:t>8. GUI</a:t>
            </a:r>
            <a:endParaRPr dirty="0">
              <a:latin typeface="+mn-lt"/>
            </a:endParaRPr>
          </a:p>
        </p:txBody>
      </p:sp>
      <p:pic>
        <p:nvPicPr>
          <p:cNvPr id="163" name="Google Shape;163;p2" descr="Rolls of blueprints"/>
          <p:cNvPicPr preferRelativeResize="0"/>
          <p:nvPr/>
        </p:nvPicPr>
        <p:blipFill rotWithShape="1">
          <a:blip r:embed="rId3">
            <a:alphaModFix/>
          </a:blip>
          <a:srcRect l="65783" r="1402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5" name="Google Shape;165;p2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2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2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2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tr-TR" sz="3200" b="1" dirty="0">
                <a:latin typeface="+mj-lt"/>
                <a:ea typeface="Arial"/>
                <a:cs typeface="Arial"/>
                <a:sym typeface="Arial"/>
              </a:rPr>
              <a:t>MEASUREMENT TYPES</a:t>
            </a:r>
            <a:endParaRPr sz="3200" b="1" dirty="0">
              <a:latin typeface="+mj-lt"/>
            </a:endParaRPr>
          </a:p>
        </p:txBody>
      </p:sp>
      <p:sp>
        <p:nvSpPr>
          <p:cNvPr id="348" name="Google Shape;348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Cost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Effort/Productivity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Performance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Defect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Reuse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Number of Changes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19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Space</a:t>
            </a:r>
            <a:endParaRPr sz="19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97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8" name="Google Shape;35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7532710" y="628617"/>
            <a:ext cx="4505302" cy="302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tr-TR" sz="3200" b="1" dirty="0">
                <a:latin typeface="+mj-lt"/>
              </a:rPr>
              <a:t>SOFTWARE TOOLS</a:t>
            </a:r>
            <a:endParaRPr sz="3200" b="1" dirty="0">
              <a:latin typeface="+mj-lt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1" name="Google Shape;361;p21" descr="metin, ekran görüntüsü, yazı tipi, sayı, numara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 l="22116" r="18657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 extrusionOk="0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62" name="Google Shape;362;p2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3" name="Google Shape;363;p2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2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2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2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2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328" y="990519"/>
            <a:ext cx="9430650" cy="5083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61" y="685417"/>
            <a:ext cx="10231278" cy="5487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87" y="547285"/>
            <a:ext cx="10212225" cy="576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848" y="577141"/>
            <a:ext cx="8628413" cy="570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7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98" name="Google Shape;398;p27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27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27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27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27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03" name="Google Shape;40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5" name="Google Shape;405;p27"/>
          <p:cNvPicPr preferRelativeResize="0"/>
          <p:nvPr/>
        </p:nvPicPr>
        <p:blipFill rotWithShape="1">
          <a:blip r:embed="rId3">
            <a:alphaModFix/>
          </a:blip>
          <a:srcRect t="1441" r="2" b="1219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 extrusionOk="0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6EFDD5C-AC61-17BC-C79C-BFCDEE33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98" y="256732"/>
            <a:ext cx="10240804" cy="63445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29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5" name="Google Shape;425;p29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29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8" name="Google Shape;428;p29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p29"/>
          <p:cNvSpPr txBox="1">
            <a:spLocks noGrp="1"/>
          </p:cNvSpPr>
          <p:nvPr>
            <p:ph type="title"/>
          </p:nvPr>
        </p:nvSpPr>
        <p:spPr>
          <a:xfrm>
            <a:off x="305432" y="-401798"/>
            <a:ext cx="4781147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tr-TR" sz="3200" dirty="0">
                <a:latin typeface="+mn-lt"/>
              </a:rPr>
              <a:t>IMAGE PROCESSING</a:t>
            </a:r>
            <a:endParaRPr sz="3200" dirty="0">
              <a:latin typeface="+mn-lt"/>
            </a:endParaRPr>
          </a:p>
        </p:txBody>
      </p:sp>
      <p:sp>
        <p:nvSpPr>
          <p:cNvPr id="438" name="Google Shape;438;p29"/>
          <p:cNvSpPr txBox="1"/>
          <p:nvPr/>
        </p:nvSpPr>
        <p:spPr>
          <a:xfrm>
            <a:off x="970529" y="3059668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 err="1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976395" y="3548102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TF </a:t>
            </a:r>
            <a:r>
              <a:rPr lang="en-US" sz="1800" dirty="0">
                <a:latin typeface="+mn-lt"/>
                <a:ea typeface="Calibri"/>
                <a:cs typeface="Calibri"/>
                <a:sym typeface="Calibri"/>
              </a:rPr>
              <a:t>P</a:t>
            </a:r>
            <a:r>
              <a:rPr lang="en-US" sz="1800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ose Estimation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Resim 2" descr="ekran görüntüsü, çizgi film, giyim, kişi, şahıs içeren bir resim&#10;&#10;Açıklama otomatik olarak oluşturuldu">
            <a:extLst>
              <a:ext uri="{FF2B5EF4-FFF2-40B4-BE49-F238E27FC236}">
                <a16:creationId xmlns:a16="http://schemas.microsoft.com/office/drawing/2014/main" id="{4E56EC3C-4AB7-55CB-5AC7-C6D0B3A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55" y="1084103"/>
            <a:ext cx="6997758" cy="49279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ayakkabı, çizim, çizgi film içeren bir resim&#10;&#10;Açıklama otomatik olarak oluşturuldu">
            <a:extLst>
              <a:ext uri="{FF2B5EF4-FFF2-40B4-BE49-F238E27FC236}">
                <a16:creationId xmlns:a16="http://schemas.microsoft.com/office/drawing/2014/main" id="{E9FB4927-9174-BBF3-AFFC-D9B328FC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36" y="778002"/>
            <a:ext cx="8322591" cy="4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dirty="0">
                <a:latin typeface="+mj-lt"/>
              </a:rPr>
              <a:t>ABOUT THE PROJECT</a:t>
            </a:r>
            <a:endParaRPr dirty="0">
              <a:latin typeface="+mj-lt"/>
            </a:endParaRPr>
          </a:p>
        </p:txBody>
      </p:sp>
      <p:pic>
        <p:nvPicPr>
          <p:cNvPr id="176" name="Google Shape;176;p3" descr="Maze"/>
          <p:cNvPicPr preferRelativeResize="0"/>
          <p:nvPr/>
        </p:nvPicPr>
        <p:blipFill rotWithShape="1">
          <a:blip r:embed="rId3">
            <a:alphaModFix/>
          </a:blip>
          <a:srcRect l="29896" r="36017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3884612" y="685800"/>
            <a:ext cx="6626072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tr-TR" sz="3200" b="1" dirty="0">
                <a:solidFill>
                  <a:schemeClr val="bg1"/>
                </a:solidFill>
                <a:latin typeface="+mj-lt"/>
              </a:rPr>
              <a:t>    Problem Definition</a:t>
            </a:r>
            <a:endParaRPr sz="3200" b="1" dirty="0">
              <a:solidFill>
                <a:schemeClr val="bg1"/>
              </a:solidFill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dk1"/>
              </a:solidFill>
            </a:endParaRPr>
          </a:p>
          <a:p>
            <a:pPr marL="800100" lvl="1" indent="-34290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dk1"/>
                </a:solidFill>
                <a:latin typeface="+mn-lt"/>
              </a:rPr>
              <a:t>Sport is vital,and so are the risks</a:t>
            </a:r>
            <a:endParaRPr dirty="0">
              <a:latin typeface="+mn-lt"/>
            </a:endParaRPr>
          </a:p>
          <a:p>
            <a:pPr marL="800100" lvl="1" indent="-25145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  <a:latin typeface="+mn-lt"/>
            </a:endParaRPr>
          </a:p>
          <a:p>
            <a:pPr marL="800100" lvl="1" indent="-34290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dk1"/>
                </a:solidFill>
                <a:latin typeface="+mn-lt"/>
              </a:rPr>
              <a:t>Many untrained people end up hurting themselves</a:t>
            </a:r>
            <a:endParaRPr dirty="0"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grpSp>
        <p:nvGrpSpPr>
          <p:cNvPr id="178" name="Google Shape;178;p3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9" name="Google Shape;179;p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8" descr="Person holding a puzzle piece"/>
          <p:cNvPicPr preferRelativeResize="0"/>
          <p:nvPr/>
        </p:nvPicPr>
        <p:blipFill rotWithShape="1">
          <a:blip r:embed="rId3">
            <a:alphaModFix/>
          </a:blip>
          <a:srcRect l="32864" r="32539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 txBox="1"/>
          <p:nvPr/>
        </p:nvSpPr>
        <p:spPr>
          <a:xfrm>
            <a:off x="4185666" y="2000750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cap="non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Academic Researchers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4725162" y="451622"/>
            <a:ext cx="610362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1" i="0" u="none" strike="noStrike" dirty="0">
                <a:solidFill>
                  <a:schemeClr val="tx1"/>
                </a:solidFill>
                <a:latin typeface="+mj-lt"/>
                <a:ea typeface="Cambria"/>
                <a:cs typeface="Cambria"/>
                <a:sym typeface="Cambria"/>
              </a:rPr>
              <a:t>STAKEHOLDER</a:t>
            </a:r>
            <a:r>
              <a:rPr lang="tr-TR" sz="3200" b="1" dirty="0">
                <a:solidFill>
                  <a:schemeClr val="tx1"/>
                </a:solidFill>
                <a:latin typeface="+mj-lt"/>
                <a:ea typeface="Cambria"/>
                <a:cs typeface="Cambria"/>
                <a:sym typeface="Cambria"/>
              </a:rPr>
              <a:t>S</a:t>
            </a:r>
            <a:endParaRPr sz="3200" dirty="0">
              <a:solidFill>
                <a:schemeClr val="tx1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4185666" y="2459736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dirty="0" err="1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Investors</a:t>
            </a:r>
            <a:r>
              <a:rPr lang="tr-TR" sz="1800" b="1" i="0" u="none" strike="noStrik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 </a:t>
            </a:r>
            <a:r>
              <a:rPr lang="tr-TR" sz="1800" b="1" i="0" u="none" strike="noStrike" dirty="0" err="1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or</a:t>
            </a:r>
            <a:r>
              <a:rPr lang="tr-TR" sz="1800" b="1" i="0" u="none" strike="noStrik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 </a:t>
            </a:r>
            <a:r>
              <a:rPr lang="tr-TR" sz="1800" b="1" i="0" u="none" strike="noStrike" dirty="0" err="1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Funders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4185666" y="2970014"/>
            <a:ext cx="610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Personal Trainers</a:t>
            </a:r>
            <a:endParaRPr sz="1800" b="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tr-TR" sz="1800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</a:b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4185666" y="3429000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Quality Assurance and Testing Teams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4185666" y="3887986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Legal Advisors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4185666" y="4346972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Cyber Security Experts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4185666" y="4805958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dirty="0">
                <a:solidFill>
                  <a:srgbClr val="000000"/>
                </a:solidFill>
                <a:latin typeface="+mn-lt"/>
                <a:ea typeface="Cambria"/>
                <a:cs typeface="Cambria"/>
                <a:sym typeface="Cambria"/>
              </a:rPr>
              <a:t>Bodybuilding Competitor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2100"/>
              <a:buFont typeface="Arial"/>
              <a:buNone/>
            </a:pPr>
            <a:r>
              <a:rPr lang="tr-TR" sz="2100" b="0" i="0" u="none" strike="noStrike" cap="none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br>
              <a:rPr lang="tr-T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/>
          <p:nvPr/>
        </p:nvSpPr>
        <p:spPr>
          <a:xfrm>
            <a:off x="857049" y="246275"/>
            <a:ext cx="9144000" cy="57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tr-TR" sz="320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PROJECT RISKS</a:t>
            </a:r>
            <a:endParaRPr>
              <a:latin typeface="+mn-lt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857049" y="1344485"/>
            <a:ext cx="4812632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Lifetime Estimation Errors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Motion Detection Accuracy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Security Vulnerabilities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Algorithm Performance and Accuracy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Communication Problems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Cloud Computing Costs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Requirements Volatility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Cloud Providers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Inefficient Backend</a:t>
            </a:r>
            <a:endParaRPr sz="1600" b="1" i="0" u="none" strike="noStrike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Debugging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Testing</a:t>
            </a:r>
            <a:endParaRPr sz="16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857049" y="794749"/>
            <a:ext cx="3368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u="sng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Risks</a:t>
            </a:r>
            <a:endParaRPr sz="1800" b="1" u="sng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30"/>
          <p:cNvSpPr txBox="1"/>
          <p:nvPr/>
        </p:nvSpPr>
        <p:spPr>
          <a:xfrm>
            <a:off x="7390998" y="79474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9389044" y="794748"/>
            <a:ext cx="1945907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u="sng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Combined Rank</a:t>
            </a:r>
            <a:endParaRPr sz="1600" b="1" u="sng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u="sng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3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4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9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10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11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12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13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13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16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20</a:t>
            </a:r>
            <a:endParaRPr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21</a:t>
            </a:r>
            <a:endParaRPr sz="1800" b="1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0" name="Google Shape;450;p30"/>
          <p:cNvCxnSpPr/>
          <p:nvPr/>
        </p:nvCxnSpPr>
        <p:spPr>
          <a:xfrm>
            <a:off x="857049" y="1273933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30"/>
          <p:cNvCxnSpPr/>
          <p:nvPr/>
        </p:nvCxnSpPr>
        <p:spPr>
          <a:xfrm>
            <a:off x="857049" y="172808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30"/>
          <p:cNvCxnSpPr/>
          <p:nvPr/>
        </p:nvCxnSpPr>
        <p:spPr>
          <a:xfrm>
            <a:off x="857049" y="218528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30"/>
          <p:cNvCxnSpPr/>
          <p:nvPr/>
        </p:nvCxnSpPr>
        <p:spPr>
          <a:xfrm>
            <a:off x="857049" y="2651629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30"/>
          <p:cNvCxnSpPr/>
          <p:nvPr/>
        </p:nvCxnSpPr>
        <p:spPr>
          <a:xfrm>
            <a:off x="857049" y="3108829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30"/>
          <p:cNvCxnSpPr/>
          <p:nvPr/>
        </p:nvCxnSpPr>
        <p:spPr>
          <a:xfrm>
            <a:off x="900523" y="3630037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0"/>
          <p:cNvCxnSpPr/>
          <p:nvPr/>
        </p:nvCxnSpPr>
        <p:spPr>
          <a:xfrm>
            <a:off x="900523" y="410552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p30"/>
          <p:cNvCxnSpPr/>
          <p:nvPr/>
        </p:nvCxnSpPr>
        <p:spPr>
          <a:xfrm>
            <a:off x="927795" y="4590157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30"/>
          <p:cNvCxnSpPr/>
          <p:nvPr/>
        </p:nvCxnSpPr>
        <p:spPr>
          <a:xfrm>
            <a:off x="927795" y="511136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30"/>
          <p:cNvCxnSpPr/>
          <p:nvPr/>
        </p:nvCxnSpPr>
        <p:spPr>
          <a:xfrm>
            <a:off x="927795" y="5550277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" name="Google Shape;460;p30"/>
          <p:cNvCxnSpPr/>
          <p:nvPr/>
        </p:nvCxnSpPr>
        <p:spPr>
          <a:xfrm>
            <a:off x="927795" y="602576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SOFTWARE NEEDS</a:t>
            </a:r>
            <a:endParaRPr sz="3200" b="1" dirty="0">
              <a:latin typeface="+mj-lt"/>
            </a:endParaRPr>
          </a:p>
        </p:txBody>
      </p:sp>
      <p:sp>
        <p:nvSpPr>
          <p:cNvPr id="466" name="Google Shape;466;p31"/>
          <p:cNvSpPr txBox="1">
            <a:spLocks noGrp="1"/>
          </p:cNvSpPr>
          <p:nvPr>
            <p:ph type="body" idx="1"/>
          </p:nvPr>
        </p:nvSpPr>
        <p:spPr>
          <a:xfrm>
            <a:off x="838200" y="70164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    Compiler /Interpreter /Development Kits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Python &amp; PyTorch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React Native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AWS SDK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JDK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    IDE’s / CLI’s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MATLAB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Android Studio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PyCharm IDE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Amazon Command Line Interface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Google Shape;465;p31">
            <a:extLst>
              <a:ext uri="{FF2B5EF4-FFF2-40B4-BE49-F238E27FC236}">
                <a16:creationId xmlns:a16="http://schemas.microsoft.com/office/drawing/2014/main" id="{ACD74A75-DCCB-5F1A-5CCE-1A69B4BA4169}"/>
              </a:ext>
            </a:extLst>
          </p:cNvPr>
          <p:cNvSpPr txBox="1">
            <a:spLocks/>
          </p:cNvSpPr>
          <p:nvPr/>
        </p:nvSpPr>
        <p:spPr>
          <a:xfrm>
            <a:off x="836612" y="46397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tr-TR" sz="3200" b="1" dirty="0">
                <a:latin typeface="+mj-lt"/>
              </a:rPr>
              <a:t>SOFTWARE NEEDS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"/>
          <p:cNvSpPr txBox="1">
            <a:spLocks noGrp="1"/>
          </p:cNvSpPr>
          <p:nvPr>
            <p:ph type="body" idx="1"/>
          </p:nvPr>
        </p:nvSpPr>
        <p:spPr>
          <a:xfrm>
            <a:off x="838200" y="1643061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    Testing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Jest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PyUnit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  <a:ea typeface="Century Gothic"/>
                <a:cs typeface="Century Gothic"/>
                <a:sym typeface="Century Gothic"/>
              </a:rPr>
              <a:t>    Version Control System</a:t>
            </a:r>
            <a:endParaRPr sz="1800" dirty="0">
              <a:solidFill>
                <a:schemeClr val="tx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tr-TR" sz="1800" b="0" i="0" u="none" strike="noStrike" cap="none" dirty="0">
                <a:solidFill>
                  <a:schemeClr val="tx1"/>
                </a:solidFill>
                <a:latin typeface="+mn-lt"/>
                <a:ea typeface="Century Gothic"/>
                <a:cs typeface="Century Gothic"/>
                <a:sym typeface="Century Gothic"/>
              </a:rPr>
              <a:t>Git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tr-TR" sz="1800" b="0" i="0" u="none" strike="noStrike" cap="none" dirty="0">
                <a:solidFill>
                  <a:schemeClr val="tx1"/>
                </a:solidFill>
                <a:latin typeface="+mn-lt"/>
                <a:ea typeface="Century Gothic"/>
                <a:cs typeface="Century Gothic"/>
                <a:sym typeface="Century Gothic"/>
              </a:rPr>
              <a:t>GitHub Desktop</a:t>
            </a:r>
            <a:endParaRPr sz="1800" b="0" i="0" u="none" strike="noStrike" cap="none" dirty="0">
              <a:solidFill>
                <a:schemeClr val="tx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465;p31">
            <a:extLst>
              <a:ext uri="{FF2B5EF4-FFF2-40B4-BE49-F238E27FC236}">
                <a16:creationId xmlns:a16="http://schemas.microsoft.com/office/drawing/2014/main" id="{DB0033A5-5134-CAD6-A56F-31A776FC8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SOFTWARE NEEDS</a:t>
            </a:r>
            <a:endParaRPr sz="3200" b="1" dirty="0"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dirty="0"/>
              <a:t>    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Build Automation Tool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Gradle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86" name="Google Shape;486;p34"/>
          <p:cNvSpPr txBox="1"/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tr-TR" sz="1800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    Database Management System</a:t>
            </a:r>
            <a:endParaRPr sz="1800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tr-TR" sz="1800" b="0" i="0" u="none" strike="noStrike" cap="none" dirty="0">
                <a:solidFill>
                  <a:schemeClr val="lt1"/>
                </a:solidFill>
                <a:latin typeface="+mn-lt"/>
                <a:ea typeface="Century Gothic"/>
                <a:cs typeface="Century Gothic"/>
                <a:sym typeface="Century Gothic"/>
              </a:rPr>
              <a:t>Oracle Database</a:t>
            </a:r>
            <a:endParaRPr sz="1800" b="0" i="0" u="none" strike="noStrike" cap="none" dirty="0">
              <a:solidFill>
                <a:schemeClr val="lt1"/>
              </a:solidFill>
              <a:latin typeface="+mn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465;p31">
            <a:extLst>
              <a:ext uri="{FF2B5EF4-FFF2-40B4-BE49-F238E27FC236}">
                <a16:creationId xmlns:a16="http://schemas.microsoft.com/office/drawing/2014/main" id="{5DD0816B-DB2E-6CA2-0C4F-12074C972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SOFTWARE NEEDS</a:t>
            </a:r>
            <a:endParaRPr sz="3200" b="1" dirty="0">
              <a:latin typeface="+mj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    Project Management System &amp; Collaboration Tool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Microsoft Project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Microsoft Teams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Google Shape;465;p31">
            <a:extLst>
              <a:ext uri="{FF2B5EF4-FFF2-40B4-BE49-F238E27FC236}">
                <a16:creationId xmlns:a16="http://schemas.microsoft.com/office/drawing/2014/main" id="{A6F4B2D8-6D4F-E257-9BBD-094F11A62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SOFTWARE NEEDS</a:t>
            </a:r>
            <a:endParaRPr sz="3200" b="1" dirty="0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HARDWARE NEEDS</a:t>
            </a:r>
            <a:endParaRPr sz="3200" b="1" dirty="0">
              <a:latin typeface="+mj-lt"/>
            </a:endParaRPr>
          </a:p>
        </p:txBody>
      </p:sp>
      <p:sp>
        <p:nvSpPr>
          <p:cNvPr id="498" name="Google Shape;498;p36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Computers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Networking Equipment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Test Devices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Server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Cameras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Back-up Storage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Power Units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n-lt"/>
              </a:rPr>
              <a:t>SUPPORT NEEDS</a:t>
            </a:r>
            <a:endParaRPr sz="3200" b="1" dirty="0">
              <a:latin typeface="+mn-lt"/>
            </a:endParaRPr>
          </a:p>
        </p:txBody>
      </p:sp>
      <p:sp>
        <p:nvSpPr>
          <p:cNvPr id="504" name="Google Shape;504;p3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Technical Support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Partnerships and Collaboration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Feedback Providers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Legal Background Checks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Oracle Support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Microsoft Support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AWS Support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PROJECT SCHEDULE</a:t>
            </a:r>
            <a:endParaRPr sz="3200" b="1" dirty="0">
              <a:latin typeface="+mj-lt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838199" y="2252456"/>
            <a:ext cx="10468241" cy="23530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1" name="Google Shape;51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52457"/>
            <a:ext cx="10468241" cy="235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189" name="Google Shape;189;p4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tr-TR" sz="3200" b="1" dirty="0">
                <a:solidFill>
                  <a:schemeClr val="bg1"/>
                </a:solidFill>
              </a:rPr>
              <a:t>    Background Information</a:t>
            </a:r>
            <a:endParaRPr sz="32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  <a:latin typeface="+mn-lt"/>
              </a:rPr>
              <a:t>Hard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learn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without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help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 err="1">
                <a:solidFill>
                  <a:schemeClr val="tx1"/>
                </a:solidFill>
                <a:latin typeface="+mn-lt"/>
              </a:rPr>
              <a:t>Alternatives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are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not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accessible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enough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>
            <a:spLocks noGrp="1"/>
          </p:cNvSpPr>
          <p:nvPr>
            <p:ph type="title"/>
          </p:nvPr>
        </p:nvSpPr>
        <p:spPr>
          <a:xfrm>
            <a:off x="705162" y="4948707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600"/>
            </a:pPr>
            <a:r>
              <a:rPr lang="tr-TR" sz="3200" b="1" dirty="0">
                <a:latin typeface="+mj-lt"/>
              </a:rPr>
              <a:t>PROJECT SCHEDULE</a:t>
            </a:r>
            <a:endParaRPr sz="3200" b="1" dirty="0">
              <a:latin typeface="+mj-lt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817306" y="2109222"/>
            <a:ext cx="10557300" cy="32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8" name="Google Shape;51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109224"/>
            <a:ext cx="10536494" cy="321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SCHEDULE</a:t>
            </a:r>
            <a:endParaRPr/>
          </a:p>
        </p:txBody>
      </p:sp>
      <p:sp>
        <p:nvSpPr>
          <p:cNvPr id="524" name="Google Shape;524;p40"/>
          <p:cNvSpPr txBox="1"/>
          <p:nvPr/>
        </p:nvSpPr>
        <p:spPr>
          <a:xfrm>
            <a:off x="838200" y="1570063"/>
            <a:ext cx="10515600" cy="49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5" name="Google Shape;5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570063"/>
            <a:ext cx="10515599" cy="492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SCHEDULE</a:t>
            </a:r>
            <a:endParaRPr/>
          </a:p>
        </p:txBody>
      </p:sp>
      <p:sp>
        <p:nvSpPr>
          <p:cNvPr id="531" name="Google Shape;531;p41"/>
          <p:cNvSpPr txBox="1"/>
          <p:nvPr/>
        </p:nvSpPr>
        <p:spPr>
          <a:xfrm>
            <a:off x="838199" y="1690687"/>
            <a:ext cx="10241400" cy="42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241549" cy="429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PROJECT GUI</a:t>
            </a:r>
            <a:endParaRPr sz="3200" b="1" dirty="0">
              <a:latin typeface="+mj-lt"/>
            </a:endParaRPr>
          </a:p>
        </p:txBody>
      </p:sp>
      <p:pic>
        <p:nvPicPr>
          <p:cNvPr id="538" name="Google Shape;538;p42"/>
          <p:cNvPicPr preferRelativeResize="0"/>
          <p:nvPr/>
        </p:nvPicPr>
        <p:blipFill rotWithShape="1">
          <a:blip r:embed="rId3">
            <a:alphaModFix/>
          </a:blip>
          <a:srcRect l="2321" r="2936"/>
          <a:stretch/>
        </p:blipFill>
        <p:spPr>
          <a:xfrm>
            <a:off x="4225950" y="237600"/>
            <a:ext cx="3020050" cy="63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2"/>
          <p:cNvPicPr preferRelativeResize="0"/>
          <p:nvPr/>
        </p:nvPicPr>
        <p:blipFill rotWithShape="1">
          <a:blip r:embed="rId4">
            <a:alphaModFix/>
          </a:blip>
          <a:srcRect l="2014" t="714" r="1590"/>
          <a:stretch/>
        </p:blipFill>
        <p:spPr>
          <a:xfrm>
            <a:off x="8818925" y="283125"/>
            <a:ext cx="3082950" cy="63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600" b="1" dirty="0">
                <a:latin typeface="+mj-lt"/>
              </a:rPr>
              <a:t>PROJECT GUI</a:t>
            </a:r>
            <a:endParaRPr dirty="0"/>
          </a:p>
        </p:txBody>
      </p:sp>
      <p:pic>
        <p:nvPicPr>
          <p:cNvPr id="545" name="Google Shape;545;p43"/>
          <p:cNvPicPr preferRelativeResize="0"/>
          <p:nvPr/>
        </p:nvPicPr>
        <p:blipFill rotWithShape="1">
          <a:blip r:embed="rId3">
            <a:alphaModFix/>
          </a:blip>
          <a:srcRect l="5541" r="6072"/>
          <a:stretch/>
        </p:blipFill>
        <p:spPr>
          <a:xfrm>
            <a:off x="4058175" y="290075"/>
            <a:ext cx="2946625" cy="58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 rotWithShape="1">
          <a:blip r:embed="rId4">
            <a:alphaModFix/>
          </a:blip>
          <a:srcRect l="2730" r="2787"/>
          <a:stretch/>
        </p:blipFill>
        <p:spPr>
          <a:xfrm>
            <a:off x="9070975" y="290075"/>
            <a:ext cx="2862375" cy="58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600" b="1" dirty="0">
                <a:latin typeface="+mj-lt"/>
              </a:rPr>
              <a:t>PROJECT GUI</a:t>
            </a:r>
            <a:endParaRPr dirty="0"/>
          </a:p>
        </p:txBody>
      </p:sp>
      <p:pic>
        <p:nvPicPr>
          <p:cNvPr id="552" name="Google Shape;55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2496" y="365125"/>
            <a:ext cx="3061411" cy="623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4" descr="ayakkabı, giyim, ekran görüntüsü, çizgi film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5947" y="401701"/>
            <a:ext cx="3094782" cy="616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600" b="1" dirty="0">
                <a:latin typeface="+mj-lt"/>
              </a:rPr>
              <a:t>PROJECT GUI</a:t>
            </a:r>
            <a:endParaRPr dirty="0"/>
          </a:p>
        </p:txBody>
      </p:sp>
      <p:pic>
        <p:nvPicPr>
          <p:cNvPr id="559" name="Google Shape;55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976" y="365125"/>
            <a:ext cx="3096466" cy="60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5"/>
          <p:cNvPicPr preferRelativeResize="0"/>
          <p:nvPr/>
        </p:nvPicPr>
        <p:blipFill rotWithShape="1">
          <a:blip r:embed="rId4">
            <a:alphaModFix/>
          </a:blip>
          <a:srcRect l="4085"/>
          <a:stretch/>
        </p:blipFill>
        <p:spPr>
          <a:xfrm>
            <a:off x="4404225" y="365125"/>
            <a:ext cx="2969975" cy="597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600" b="1" dirty="0">
                <a:latin typeface="+mj-lt"/>
              </a:rPr>
              <a:t>PROJECT GUI</a:t>
            </a:r>
            <a:endParaRPr dirty="0"/>
          </a:p>
        </p:txBody>
      </p:sp>
      <p:pic>
        <p:nvPicPr>
          <p:cNvPr id="566" name="Google Shape;5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1207" y="365125"/>
            <a:ext cx="3079135" cy="609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288" y="365124"/>
            <a:ext cx="3097911" cy="609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600" b="1" dirty="0">
                <a:latin typeface="+mj-lt"/>
              </a:rPr>
              <a:t>PROJECT GUI</a:t>
            </a:r>
            <a:endParaRPr dirty="0"/>
          </a:p>
        </p:txBody>
      </p:sp>
      <p:pic>
        <p:nvPicPr>
          <p:cNvPr id="573" name="Google Shape;5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2506" y="365128"/>
            <a:ext cx="3179338" cy="622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7922" y="365125"/>
            <a:ext cx="3148310" cy="62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910" y="508942"/>
            <a:ext cx="2917963" cy="584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8"/>
          <p:cNvPicPr preferRelativeResize="0"/>
          <p:nvPr/>
        </p:nvPicPr>
        <p:blipFill rotWithShape="1">
          <a:blip r:embed="rId4">
            <a:alphaModFix/>
          </a:blip>
          <a:srcRect l="4434"/>
          <a:stretch/>
        </p:blipFill>
        <p:spPr>
          <a:xfrm>
            <a:off x="4704675" y="485500"/>
            <a:ext cx="2917975" cy="58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8"/>
          <p:cNvPicPr preferRelativeResize="0"/>
          <p:nvPr/>
        </p:nvPicPr>
        <p:blipFill rotWithShape="1">
          <a:blip r:embed="rId5">
            <a:alphaModFix/>
          </a:blip>
          <a:srcRect r="2553"/>
          <a:stretch/>
        </p:blipFill>
        <p:spPr>
          <a:xfrm>
            <a:off x="8396575" y="488600"/>
            <a:ext cx="2917975" cy="58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5" descr="An arrow hitting a bull's eye target"/>
          <p:cNvPicPr preferRelativeResize="0"/>
          <p:nvPr/>
        </p:nvPicPr>
        <p:blipFill rotWithShape="1">
          <a:blip r:embed="rId3">
            <a:alphaModFix amt="35000"/>
          </a:blip>
          <a:srcRect t="21771" b="21979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 dirty="0"/>
          </a:p>
        </p:txBody>
      </p:sp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tr-TR" sz="3200" b="1" dirty="0">
                <a:solidFill>
                  <a:schemeClr val="lt1"/>
                </a:solidFill>
                <a:latin typeface="+mn-lt"/>
              </a:rPr>
              <a:t>    Objectives</a:t>
            </a:r>
            <a:endParaRPr sz="3200" b="1"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Target Area or Movement Request</a:t>
            </a:r>
            <a:endParaRPr i="0" u="none" strike="noStrike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i="0" u="none" strike="noStrike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lt1"/>
                </a:solidFill>
                <a:latin typeface="+mn-lt"/>
              </a:rPr>
              <a:t>M</a:t>
            </a: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ovement Accuracy Feedback</a:t>
            </a:r>
            <a:endParaRPr dirty="0">
              <a:latin typeface="+mn-lt"/>
            </a:endParaRPr>
          </a:p>
          <a:p>
            <a:pPr marL="742950" lvl="1" indent="-19430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i="0" u="none" strike="noStrike"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Promoting Correct Exercise Form</a:t>
            </a:r>
            <a:endParaRPr dirty="0">
              <a:latin typeface="+mn-lt"/>
            </a:endParaRPr>
          </a:p>
          <a:p>
            <a:pPr marL="742950" lvl="1" indent="-19430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Movement Timing Accuracy</a:t>
            </a:r>
            <a:endParaRPr dirty="0">
              <a:solidFill>
                <a:schemeClr val="lt1"/>
              </a:solidFill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" name="Google Shape;203;p6" descr="Graph on document with pen"/>
          <p:cNvPicPr preferRelativeResize="0"/>
          <p:nvPr/>
        </p:nvPicPr>
        <p:blipFill rotWithShape="1">
          <a:blip r:embed="rId3">
            <a:alphaModFix amt="35000"/>
          </a:blip>
          <a:srcRect t="1511" b="1422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n-lt"/>
              </a:rPr>
              <a:t>FUNCTIONAL REQUIREMENTS</a:t>
            </a:r>
            <a:endParaRPr sz="3200" b="1" dirty="0">
              <a:latin typeface="+mn-lt"/>
            </a:endParaRPr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Target Area Selection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Movement Monitoring and Analysis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Validation by Professional Trainers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Timing Accuracy Assessment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User Membership System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Cloud-Based Image Processing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Progress Tracking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Optimal Camera Position Feedback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Real-time Feedback</a:t>
            </a:r>
            <a:endParaRPr dirty="0">
              <a:latin typeface="+mn-l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i="0" u="none" strike="noStrik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Goal Setting</a:t>
            </a:r>
            <a:endParaRPr dirty="0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NON-FUNCTIONAL REQUIREMENTS</a:t>
            </a:r>
            <a:endParaRPr sz="3200" b="1" dirty="0">
              <a:latin typeface="+mj-lt"/>
            </a:endParaRPr>
          </a:p>
        </p:txBody>
      </p:sp>
      <p:pic>
        <p:nvPicPr>
          <p:cNvPr id="212" name="Google Shape;212;p7" descr="Construction work tools"/>
          <p:cNvPicPr preferRelativeResize="0"/>
          <p:nvPr/>
        </p:nvPicPr>
        <p:blipFill rotWithShape="1">
          <a:blip r:embed="rId3">
            <a:alphaModFix/>
          </a:blip>
          <a:srcRect l="36238" r="29675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>
            <a:spLocks noGrp="1"/>
          </p:cNvSpPr>
          <p:nvPr>
            <p:ph type="body" idx="1"/>
          </p:nvPr>
        </p:nvSpPr>
        <p:spPr>
          <a:xfrm>
            <a:off x="3884612" y="685800"/>
            <a:ext cx="6626072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Reliability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Performance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Accessibility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Security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Compatibility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Availability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Usability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Power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Consumption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Environmental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Considerations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Maintenance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and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Upgrades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User </a:t>
            </a: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Membership</a:t>
            </a:r>
            <a:r>
              <a:rPr lang="tr-TR" i="0" u="none" strike="noStrik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System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14" name="Google Shape;214;p7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5" name="Google Shape;215;p7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7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7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7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dirty="0">
                <a:latin typeface="+mn-lt"/>
              </a:rPr>
              <a:t>NECESSARY NEEDS FROM THE ORGANIZATIONAL PROCESS</a:t>
            </a:r>
            <a:endParaRPr sz="3200" dirty="0">
              <a:latin typeface="+mn-lt"/>
            </a:endParaRPr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Budget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Sources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92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	Budget of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project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must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be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determined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sz="1800" dirty="0" err="1">
                <a:solidFill>
                  <a:schemeClr val="tx1"/>
                </a:solidFill>
                <a:latin typeface="+mn-lt"/>
              </a:rPr>
              <a:t>Clear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Project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Objective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	Team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members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must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understand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project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objectives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sz="1800" dirty="0" err="1">
                <a:solidFill>
                  <a:schemeClr val="tx1"/>
                </a:solidFill>
                <a:latin typeface="+mn-lt"/>
              </a:rPr>
              <a:t>Harmony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of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Process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600"/>
              <a:buNone/>
            </a:pPr>
            <a:r>
              <a:rPr lang="tr-TR" sz="1800" dirty="0">
                <a:solidFill>
                  <a:schemeClr val="tx1"/>
                </a:solidFill>
                <a:latin typeface="+mn-lt"/>
              </a:rPr>
              <a:t>	Team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members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must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divide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objectives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into</a:t>
            </a:r>
            <a:r>
              <a:rPr lang="tr-TR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n-lt"/>
              </a:rPr>
              <a:t>sprints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sz="3200" b="1" dirty="0">
                <a:latin typeface="+mj-lt"/>
              </a:rPr>
              <a:t>NECESSARY NEEDS FROM THE ORGANIZATIONAL PROCESS</a:t>
            </a:r>
            <a:endParaRPr sz="3200" dirty="0">
              <a:latin typeface="+mj-lt"/>
            </a:endParaRPr>
          </a:p>
        </p:txBody>
      </p:sp>
      <p:pic>
        <p:nvPicPr>
          <p:cNvPr id="231" name="Google Shape;231;p9" descr="Kullanıcıl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240" y="924676"/>
            <a:ext cx="3185108" cy="31851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4298264" y="1419447"/>
            <a:ext cx="6593129" cy="3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▶"/>
            </a:pPr>
            <a:r>
              <a:rPr lang="tr-TR" sz="1800" dirty="0" err="1">
                <a:solidFill>
                  <a:schemeClr val="tx1"/>
                </a:solidFill>
                <a:latin typeface="+mj-lt"/>
              </a:rPr>
              <a:t>Collaborative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Team</a:t>
            </a:r>
            <a:endParaRPr sz="18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r>
              <a:rPr lang="tr-TR" sz="1800" dirty="0">
                <a:solidFill>
                  <a:schemeClr val="tx1"/>
                </a:solidFill>
                <a:latin typeface="+mj-lt"/>
              </a:rPr>
              <a:t>	Project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team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must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communicate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efficiently</a:t>
            </a:r>
            <a:endParaRPr sz="1800" dirty="0">
              <a:solidFill>
                <a:schemeClr val="tx1"/>
              </a:solidFill>
              <a:latin typeface="+mj-lt"/>
            </a:endParaRPr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800" dirty="0">
              <a:solidFill>
                <a:schemeClr val="tx1"/>
              </a:solidFill>
              <a:latin typeface="+mj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800" dirty="0">
                <a:solidFill>
                  <a:schemeClr val="tx1"/>
                </a:solidFill>
                <a:latin typeface="+mj-lt"/>
              </a:rPr>
              <a:t>User Feedback</a:t>
            </a:r>
            <a:endParaRPr sz="18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r>
              <a:rPr lang="tr-TR" sz="1800" dirty="0">
                <a:solidFill>
                  <a:schemeClr val="tx1"/>
                </a:solidFill>
                <a:latin typeface="+mj-lt"/>
              </a:rPr>
              <a:t>	Project 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team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must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understand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customer’s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expectations</a:t>
            </a:r>
            <a:endParaRPr sz="1800" dirty="0">
              <a:solidFill>
                <a:schemeClr val="tx1"/>
              </a:solidFill>
              <a:latin typeface="+mj-lt"/>
            </a:endParaRPr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800" dirty="0">
              <a:solidFill>
                <a:schemeClr val="tx1"/>
              </a:solidFill>
              <a:latin typeface="+mj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800" dirty="0">
                <a:solidFill>
                  <a:schemeClr val="tx1"/>
                </a:solidFill>
                <a:latin typeface="+mj-lt"/>
              </a:rPr>
              <a:t>Project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Documentation</a:t>
            </a:r>
            <a:endParaRPr sz="18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r>
              <a:rPr lang="tr-TR" sz="1800" dirty="0">
                <a:solidFill>
                  <a:schemeClr val="tx1"/>
                </a:solidFill>
                <a:latin typeface="+mj-lt"/>
              </a:rPr>
              <a:t>	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Clear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documentations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of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project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artifacts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must</a:t>
            </a:r>
            <a:r>
              <a:rPr lang="tr-TR" sz="1800" dirty="0">
                <a:solidFill>
                  <a:schemeClr val="tx1"/>
                </a:solidFill>
                <a:latin typeface="+mj-lt"/>
              </a:rPr>
              <a:t> be </a:t>
            </a:r>
            <a:r>
              <a:rPr lang="tr-TR" sz="1800" dirty="0" err="1">
                <a:solidFill>
                  <a:schemeClr val="tx1"/>
                </a:solidFill>
                <a:latin typeface="+mj-lt"/>
              </a:rPr>
              <a:t>maintained</a:t>
            </a:r>
            <a:endParaRPr sz="1800" dirty="0">
              <a:solidFill>
                <a:schemeClr val="tx1"/>
              </a:solidFill>
              <a:latin typeface="+mj-lt"/>
            </a:endParaRPr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/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/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896</Words>
  <Application>Microsoft Office PowerPoint</Application>
  <PresentationFormat>Widescreen</PresentationFormat>
  <Paragraphs>289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Century Gothic</vt:lpstr>
      <vt:lpstr>Play</vt:lpstr>
      <vt:lpstr>Noto Sans Symbols</vt:lpstr>
      <vt:lpstr>Arial</vt:lpstr>
      <vt:lpstr>Dilim</vt:lpstr>
      <vt:lpstr>TRUE POSTURE</vt:lpstr>
      <vt:lpstr>OVERVIEW</vt:lpstr>
      <vt:lpstr>ABOUT THE PROJECT</vt:lpstr>
      <vt:lpstr>PowerPoint Presentation</vt:lpstr>
      <vt:lpstr>PowerPoint Presentation</vt:lpstr>
      <vt:lpstr>FUNCTIONAL REQUIREMENTS</vt:lpstr>
      <vt:lpstr>NON-FUNCTIONAL REQUIREMENTS</vt:lpstr>
      <vt:lpstr>NECESSARY NEEDS FROM THE ORGANIZATIONAL PROCESS</vt:lpstr>
      <vt:lpstr>NECESSARY NEEDS FROM THE ORGANIZATIONAL PROCESS</vt:lpstr>
      <vt:lpstr>PowerPoint Presentation</vt:lpstr>
      <vt:lpstr>SOFTWARE PROCCESS</vt:lpstr>
      <vt:lpstr>SOFTWARE PROCESS MODEL</vt:lpstr>
      <vt:lpstr>SOFTWARE PROCESS MODEL</vt:lpstr>
      <vt:lpstr>SOFTWARE PROCESS MODEL</vt:lpstr>
      <vt:lpstr>SOFTWARE PROCESS MODEL</vt:lpstr>
      <vt:lpstr>SOFTWARE PROCESS MODEL</vt:lpstr>
      <vt:lpstr>REASONS TO CHOOSE THIS MODEL</vt:lpstr>
      <vt:lpstr>SOFTWARE MEASUREMENTS</vt:lpstr>
      <vt:lpstr>PowerPoint Presentation</vt:lpstr>
      <vt:lpstr>MEASUREMENT TYPES</vt:lpstr>
      <vt:lpstr>SOFTWARE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PROCESSING</vt:lpstr>
      <vt:lpstr>PowerPoint Presentation</vt:lpstr>
      <vt:lpstr>PowerPoint Presentation</vt:lpstr>
      <vt:lpstr>PowerPoint Presentation</vt:lpstr>
      <vt:lpstr>SOFTWARE NEEDS</vt:lpstr>
      <vt:lpstr>PowerPoint Presentation</vt:lpstr>
      <vt:lpstr>SOFTWARE NEEDS</vt:lpstr>
      <vt:lpstr>SOFTWARE NEEDS</vt:lpstr>
      <vt:lpstr>SOFTWARE NEEDS</vt:lpstr>
      <vt:lpstr>HARDWARE NEEDS</vt:lpstr>
      <vt:lpstr>SUPPORT NEEDS</vt:lpstr>
      <vt:lpstr>PROJECT SCHEDULE</vt:lpstr>
      <vt:lpstr>PROJECT SCHEDULE</vt:lpstr>
      <vt:lpstr>PROJECT SCHEDULE</vt:lpstr>
      <vt:lpstr>PROJECT SCHEDULE</vt:lpstr>
      <vt:lpstr>PROJECT GUI</vt:lpstr>
      <vt:lpstr>PROJECT GUI</vt:lpstr>
      <vt:lpstr>PROJECT GUI</vt:lpstr>
      <vt:lpstr>PROJECT GUI</vt:lpstr>
      <vt:lpstr>PROJECT GUI</vt:lpstr>
      <vt:lpstr>PROJECT GUI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 POSTURE</dc:title>
  <dc:creator>Hüseyin Yontar</dc:creator>
  <cp:lastModifiedBy>Hüseyin Yontar</cp:lastModifiedBy>
  <cp:revision>6</cp:revision>
  <dcterms:created xsi:type="dcterms:W3CDTF">2024-05-13T14:04:58Z</dcterms:created>
  <dcterms:modified xsi:type="dcterms:W3CDTF">2024-05-29T10:59:09Z</dcterms:modified>
</cp:coreProperties>
</file>